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2" r:id="rId5"/>
    <p:sldId id="258" r:id="rId6"/>
    <p:sldId id="260" r:id="rId7"/>
    <p:sldId id="261" r:id="rId8"/>
    <p:sldId id="264" r:id="rId9"/>
    <p:sldId id="263" r:id="rId10"/>
    <p:sldId id="265" r:id="rId11"/>
    <p:sldId id="266" r:id="rId12"/>
    <p:sldId id="267" r:id="rId13"/>
    <p:sldId id="268" r:id="rId14"/>
    <p:sldId id="272" r:id="rId15"/>
    <p:sldId id="271" r:id="rId16"/>
    <p:sldId id="269"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114" d="100"/>
          <a:sy n="114" d="100"/>
        </p:scale>
        <p:origin x="3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FB4A353-0AE6-59D3-32C6-F4E6727B8BED}"/>
              </a:ext>
            </a:extLst>
          </p:cNvPr>
          <p:cNvPicPr>
            <a:picLocks noChangeAspect="1"/>
          </p:cNvPicPr>
          <p:nvPr/>
        </p:nvPicPr>
        <p:blipFill rotWithShape="1">
          <a:blip r:embed="rId2"/>
          <a:srcRect t="-11459" b="22918"/>
          <a:stretch/>
        </p:blipFill>
        <p:spPr>
          <a:xfrm>
            <a:off x="0" y="-973667"/>
            <a:ext cx="12192000" cy="7831667"/>
          </a:xfrm>
          <a:prstGeom prst="rect">
            <a:avLst/>
          </a:prstGeom>
        </p:spPr>
      </p:pic>
      <p:grpSp>
        <p:nvGrpSpPr>
          <p:cNvPr id="11" name="Group 10">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2" name="Rectangle 11">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2" name="Title 1">
            <a:extLst>
              <a:ext uri="{FF2B5EF4-FFF2-40B4-BE49-F238E27FC236}">
                <a16:creationId xmlns:a16="http://schemas.microsoft.com/office/drawing/2014/main" id="{5BC79E9A-12C7-E40E-AB7C-8ECA54C0126F}"/>
              </a:ext>
            </a:extLst>
          </p:cNvPr>
          <p:cNvSpPr>
            <a:spLocks noGrp="1"/>
          </p:cNvSpPr>
          <p:nvPr>
            <p:ph type="ctrTitle"/>
          </p:nvPr>
        </p:nvSpPr>
        <p:spPr>
          <a:xfrm>
            <a:off x="438068" y="786384"/>
            <a:ext cx="3412067" cy="1818474"/>
          </a:xfrm>
        </p:spPr>
        <p:txBody>
          <a:bodyPr>
            <a:normAutofit/>
          </a:bodyPr>
          <a:lstStyle/>
          <a:p>
            <a:r>
              <a:rPr lang="en-CA" dirty="0">
                <a:solidFill>
                  <a:schemeClr val="bg1"/>
                </a:solidFill>
              </a:rPr>
              <a:t>Cave examination bot </a:t>
            </a:r>
            <a:r>
              <a:rPr lang="en-CA" sz="2000" dirty="0">
                <a:solidFill>
                  <a:schemeClr val="bg1"/>
                </a:solidFill>
              </a:rPr>
              <a:t>(CEB)</a:t>
            </a:r>
            <a:endParaRPr lang="en-CA" dirty="0">
              <a:solidFill>
                <a:schemeClr val="bg1"/>
              </a:solidFill>
            </a:endParaRPr>
          </a:p>
        </p:txBody>
      </p:sp>
      <p:sp>
        <p:nvSpPr>
          <p:cNvPr id="3" name="Subtitle 2">
            <a:extLst>
              <a:ext uri="{FF2B5EF4-FFF2-40B4-BE49-F238E27FC236}">
                <a16:creationId xmlns:a16="http://schemas.microsoft.com/office/drawing/2014/main" id="{0BF413E4-8642-5CC9-DC24-CE3D4D9E8113}"/>
              </a:ext>
            </a:extLst>
          </p:cNvPr>
          <p:cNvSpPr>
            <a:spLocks noGrp="1"/>
          </p:cNvSpPr>
          <p:nvPr>
            <p:ph type="subTitle" idx="1"/>
          </p:nvPr>
        </p:nvSpPr>
        <p:spPr>
          <a:xfrm>
            <a:off x="583101" y="2773175"/>
            <a:ext cx="3412067" cy="738820"/>
          </a:xfrm>
        </p:spPr>
        <p:txBody>
          <a:bodyPr>
            <a:normAutofit fontScale="25000" lnSpcReduction="20000"/>
          </a:bodyPr>
          <a:lstStyle/>
          <a:p>
            <a:r>
              <a:rPr lang="en-CA" sz="5600" dirty="0">
                <a:solidFill>
                  <a:schemeClr val="bg2"/>
                </a:solidFill>
              </a:rPr>
              <a:t>A </a:t>
            </a:r>
            <a:r>
              <a:rPr lang="en-CA" sz="5600" dirty="0" err="1">
                <a:solidFill>
                  <a:schemeClr val="bg2"/>
                </a:solidFill>
              </a:rPr>
              <a:t>BoT</a:t>
            </a:r>
            <a:r>
              <a:rPr lang="en-CA" sz="5600" dirty="0">
                <a:solidFill>
                  <a:schemeClr val="bg2"/>
                </a:solidFill>
              </a:rPr>
              <a:t> PROGRAM DEVELOPED BY GROUP 9</a:t>
            </a:r>
          </a:p>
          <a:p>
            <a:endParaRPr lang="en-CA" sz="5600" dirty="0">
              <a:solidFill>
                <a:schemeClr val="bg2"/>
              </a:solidFill>
            </a:endParaRPr>
          </a:p>
          <a:p>
            <a:r>
              <a:rPr lang="pt-BR" sz="5600" dirty="0">
                <a:solidFill>
                  <a:schemeClr val="bg2"/>
                </a:solidFill>
              </a:rPr>
              <a:t>H. Noorani (n01485518)	</a:t>
            </a:r>
          </a:p>
          <a:p>
            <a:endParaRPr lang="pt-BR" sz="5600" dirty="0">
              <a:solidFill>
                <a:schemeClr val="bg2"/>
              </a:solidFill>
            </a:endParaRPr>
          </a:p>
          <a:p>
            <a:r>
              <a:rPr lang="pt-BR" sz="5600" dirty="0">
                <a:solidFill>
                  <a:schemeClr val="bg2"/>
                </a:solidFill>
              </a:rPr>
              <a:t>A. Mohebi (n01477361) </a:t>
            </a:r>
          </a:p>
          <a:p>
            <a:endParaRPr lang="pt-BR" sz="5600" dirty="0">
              <a:solidFill>
                <a:schemeClr val="bg2"/>
              </a:solidFill>
            </a:endParaRPr>
          </a:p>
          <a:p>
            <a:r>
              <a:rPr lang="pt-BR" sz="5600" dirty="0">
                <a:solidFill>
                  <a:schemeClr val="bg2"/>
                </a:solidFill>
              </a:rPr>
              <a:t>A. Dowuona (n01490404)</a:t>
            </a:r>
          </a:p>
          <a:p>
            <a:endParaRPr lang="pt-BR" sz="5600" dirty="0">
              <a:solidFill>
                <a:schemeClr val="bg2"/>
              </a:solidFill>
            </a:endParaRPr>
          </a:p>
          <a:p>
            <a:r>
              <a:rPr lang="pt-BR" sz="5600" dirty="0">
                <a:solidFill>
                  <a:schemeClr val="bg2"/>
                </a:solidFill>
              </a:rPr>
              <a:t>A.  Calcines (n01489363)</a:t>
            </a:r>
          </a:p>
          <a:p>
            <a:endParaRPr lang="en-CA" dirty="0">
              <a:solidFill>
                <a:schemeClr val="bg2"/>
              </a:solidFill>
            </a:endParaRPr>
          </a:p>
        </p:txBody>
      </p:sp>
    </p:spTree>
    <p:extLst>
      <p:ext uri="{BB962C8B-B14F-4D97-AF65-F5344CB8AC3E}">
        <p14:creationId xmlns:p14="http://schemas.microsoft.com/office/powerpoint/2010/main" val="267339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4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4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4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733D9B9-9914-C29F-DFAA-2DF22432A706}"/>
              </a:ext>
            </a:extLst>
          </p:cNvPr>
          <p:cNvSpPr>
            <a:spLocks noGrp="1"/>
          </p:cNvSpPr>
          <p:nvPr>
            <p:ph type="title"/>
          </p:nvPr>
        </p:nvSpPr>
        <p:spPr>
          <a:xfrm>
            <a:off x="4401850" y="702156"/>
            <a:ext cx="7208958" cy="1013800"/>
          </a:xfrm>
        </p:spPr>
        <p:txBody>
          <a:bodyPr>
            <a:normAutofit/>
          </a:bodyPr>
          <a:lstStyle/>
          <a:p>
            <a:r>
              <a:rPr lang="en-CA" dirty="0"/>
              <a:t>App screens – About us</a:t>
            </a:r>
          </a:p>
        </p:txBody>
      </p:sp>
      <p:pic>
        <p:nvPicPr>
          <p:cNvPr id="5" name="Picture 4" descr="A screen shot of a computer&#10;&#10;Description automatically generated">
            <a:extLst>
              <a:ext uri="{FF2B5EF4-FFF2-40B4-BE49-F238E27FC236}">
                <a16:creationId xmlns:a16="http://schemas.microsoft.com/office/drawing/2014/main" id="{A028EA4A-5980-44EF-EA30-BC38C5D5BBFC}"/>
              </a:ext>
            </a:extLst>
          </p:cNvPr>
          <p:cNvPicPr>
            <a:picLocks noChangeAspect="1"/>
          </p:cNvPicPr>
          <p:nvPr/>
        </p:nvPicPr>
        <p:blipFill>
          <a:blip r:embed="rId2"/>
          <a:stretch>
            <a:fillRect/>
          </a:stretch>
        </p:blipFill>
        <p:spPr>
          <a:xfrm>
            <a:off x="1094491" y="982362"/>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F2FD291-B921-285D-CF5A-0153CD50F3F0}"/>
              </a:ext>
            </a:extLst>
          </p:cNvPr>
          <p:cNvSpPr>
            <a:spLocks noGrp="1"/>
          </p:cNvSpPr>
          <p:nvPr>
            <p:ph idx="1"/>
          </p:nvPr>
        </p:nvSpPr>
        <p:spPr>
          <a:xfrm>
            <a:off x="4401849" y="2180496"/>
            <a:ext cx="7208957" cy="4045683"/>
          </a:xfrm>
        </p:spPr>
        <p:txBody>
          <a:bodyPr>
            <a:normAutofit/>
          </a:bodyPr>
          <a:lstStyle/>
          <a:p>
            <a:r>
              <a:rPr lang="en-CA" sz="2000" dirty="0"/>
              <a:t>About us </a:t>
            </a:r>
          </a:p>
          <a:p>
            <a:pPr lvl="1"/>
            <a:r>
              <a:rPr lang="en-CA" sz="1800" dirty="0"/>
              <a:t>Of course, we must add a page describing us and our mission!</a:t>
            </a:r>
          </a:p>
        </p:txBody>
      </p:sp>
    </p:spTree>
    <p:extLst>
      <p:ext uri="{BB962C8B-B14F-4D97-AF65-F5344CB8AC3E}">
        <p14:creationId xmlns:p14="http://schemas.microsoft.com/office/powerpoint/2010/main" val="3346633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61DDC53-EA46-A4D7-6A59-9471605935FD}"/>
              </a:ext>
            </a:extLst>
          </p:cNvPr>
          <p:cNvSpPr>
            <a:spLocks noGrp="1"/>
          </p:cNvSpPr>
          <p:nvPr>
            <p:ph type="title"/>
          </p:nvPr>
        </p:nvSpPr>
        <p:spPr>
          <a:xfrm>
            <a:off x="4401850" y="702156"/>
            <a:ext cx="7208958" cy="1013800"/>
          </a:xfrm>
        </p:spPr>
        <p:txBody>
          <a:bodyPr>
            <a:normAutofit/>
          </a:bodyPr>
          <a:lstStyle/>
          <a:p>
            <a:r>
              <a:rPr lang="en-CA" dirty="0"/>
              <a:t>App screens – Local Data Review</a:t>
            </a:r>
          </a:p>
        </p:txBody>
      </p:sp>
      <p:sp>
        <p:nvSpPr>
          <p:cNvPr id="3" name="Content Placeholder 2">
            <a:extLst>
              <a:ext uri="{FF2B5EF4-FFF2-40B4-BE49-F238E27FC236}">
                <a16:creationId xmlns:a16="http://schemas.microsoft.com/office/drawing/2014/main" id="{13EE2641-6EA7-91EC-093C-E1760994F2B8}"/>
              </a:ext>
            </a:extLst>
          </p:cNvPr>
          <p:cNvSpPr>
            <a:spLocks noGrp="1"/>
          </p:cNvSpPr>
          <p:nvPr>
            <p:ph idx="1"/>
          </p:nvPr>
        </p:nvSpPr>
        <p:spPr>
          <a:xfrm>
            <a:off x="4401849" y="2180496"/>
            <a:ext cx="7208957" cy="4045683"/>
          </a:xfrm>
        </p:spPr>
        <p:txBody>
          <a:bodyPr>
            <a:normAutofit/>
          </a:bodyPr>
          <a:lstStyle/>
          <a:p>
            <a:r>
              <a:rPr lang="en-CA" sz="2000" dirty="0"/>
              <a:t>Local Data Review</a:t>
            </a:r>
          </a:p>
          <a:p>
            <a:pPr lvl="1"/>
            <a:r>
              <a:rPr lang="en-CA" sz="1800" dirty="0"/>
              <a:t>This local data screen will show the user their unique locally stored sensor data for further interpretation and analysis.</a:t>
            </a:r>
          </a:p>
        </p:txBody>
      </p:sp>
      <p:pic>
        <p:nvPicPr>
          <p:cNvPr id="6" name="Picture 5" descr="A screenshot of a black screen&#10;&#10;Description automatically generated">
            <a:extLst>
              <a:ext uri="{FF2B5EF4-FFF2-40B4-BE49-F238E27FC236}">
                <a16:creationId xmlns:a16="http://schemas.microsoft.com/office/drawing/2014/main" id="{D6991EC7-016A-4E7B-5029-0B236324F981}"/>
              </a:ext>
            </a:extLst>
          </p:cNvPr>
          <p:cNvPicPr>
            <a:picLocks noChangeAspect="1"/>
          </p:cNvPicPr>
          <p:nvPr/>
        </p:nvPicPr>
        <p:blipFill>
          <a:blip r:embed="rId2"/>
          <a:stretch>
            <a:fillRect/>
          </a:stretch>
        </p:blipFill>
        <p:spPr>
          <a:xfrm>
            <a:off x="994344" y="1046151"/>
            <a:ext cx="2390782" cy="5180028"/>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636424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A1A1C1F4-AA05-E759-CFBA-150C6F3659B9}"/>
              </a:ext>
            </a:extLst>
          </p:cNvPr>
          <p:cNvSpPr>
            <a:spLocks noGrp="1"/>
          </p:cNvSpPr>
          <p:nvPr>
            <p:ph type="title"/>
          </p:nvPr>
        </p:nvSpPr>
        <p:spPr>
          <a:xfrm>
            <a:off x="601255" y="702156"/>
            <a:ext cx="3409783" cy="1013800"/>
          </a:xfrm>
        </p:spPr>
        <p:txBody>
          <a:bodyPr>
            <a:normAutofit/>
          </a:bodyPr>
          <a:lstStyle/>
          <a:p>
            <a:r>
              <a:rPr lang="en-CA"/>
              <a:t>App flow</a:t>
            </a:r>
            <a:endParaRPr lang="en-CA" dirty="0"/>
          </a:p>
        </p:txBody>
      </p:sp>
      <p:sp>
        <p:nvSpPr>
          <p:cNvPr id="3" name="Content Placeholder 2">
            <a:extLst>
              <a:ext uri="{FF2B5EF4-FFF2-40B4-BE49-F238E27FC236}">
                <a16:creationId xmlns:a16="http://schemas.microsoft.com/office/drawing/2014/main" id="{BA5484E4-794F-BFA4-BCA3-8EE4910393FC}"/>
              </a:ext>
            </a:extLst>
          </p:cNvPr>
          <p:cNvSpPr>
            <a:spLocks noGrp="1"/>
          </p:cNvSpPr>
          <p:nvPr>
            <p:ph idx="1"/>
          </p:nvPr>
        </p:nvSpPr>
        <p:spPr>
          <a:xfrm>
            <a:off x="601255" y="1964168"/>
            <a:ext cx="3409782" cy="4036582"/>
          </a:xfrm>
        </p:spPr>
        <p:txBody>
          <a:bodyPr>
            <a:normAutofit/>
          </a:bodyPr>
          <a:lstStyle/>
          <a:p>
            <a:r>
              <a:rPr lang="en-CA" dirty="0">
                <a:solidFill>
                  <a:schemeClr val="bg1"/>
                </a:solidFill>
              </a:rPr>
              <a:t>Our app follows a simple map in which we follow a step-by-step interface and results are shown in a regulated fashion.</a:t>
            </a:r>
          </a:p>
        </p:txBody>
      </p:sp>
      <p:pic>
        <p:nvPicPr>
          <p:cNvPr id="1026" name="Picture 2">
            <a:extLst>
              <a:ext uri="{FF2B5EF4-FFF2-40B4-BE49-F238E27FC236}">
                <a16:creationId xmlns:a16="http://schemas.microsoft.com/office/drawing/2014/main" id="{3B451336-8E1B-5B42-F974-95D2BB9564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0183" y="1111641"/>
            <a:ext cx="4952497"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4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38216899-9166-2D48-90C7-A64D0F4FACA6}"/>
              </a:ext>
            </a:extLst>
          </p:cNvPr>
          <p:cNvSpPr>
            <a:spLocks noGrp="1"/>
          </p:cNvSpPr>
          <p:nvPr>
            <p:ph type="title"/>
          </p:nvPr>
        </p:nvSpPr>
        <p:spPr>
          <a:xfrm>
            <a:off x="601255" y="702156"/>
            <a:ext cx="3409783" cy="1013800"/>
          </a:xfrm>
        </p:spPr>
        <p:txBody>
          <a:bodyPr>
            <a:normAutofit/>
          </a:bodyPr>
          <a:lstStyle/>
          <a:p>
            <a:r>
              <a:rPr lang="en-CA" dirty="0"/>
              <a:t>Test cases</a:t>
            </a:r>
          </a:p>
        </p:txBody>
      </p:sp>
      <p:sp>
        <p:nvSpPr>
          <p:cNvPr id="3" name="Content Placeholder 2">
            <a:extLst>
              <a:ext uri="{FF2B5EF4-FFF2-40B4-BE49-F238E27FC236}">
                <a16:creationId xmlns:a16="http://schemas.microsoft.com/office/drawing/2014/main" id="{9647E014-6E68-E340-9507-06577348CD23}"/>
              </a:ext>
            </a:extLst>
          </p:cNvPr>
          <p:cNvSpPr>
            <a:spLocks noGrp="1"/>
          </p:cNvSpPr>
          <p:nvPr>
            <p:ph idx="1"/>
          </p:nvPr>
        </p:nvSpPr>
        <p:spPr>
          <a:xfrm>
            <a:off x="601255" y="1964168"/>
            <a:ext cx="3409782" cy="4036582"/>
          </a:xfrm>
        </p:spPr>
        <p:txBody>
          <a:bodyPr>
            <a:normAutofit/>
          </a:bodyPr>
          <a:lstStyle/>
          <a:p>
            <a:r>
              <a:rPr lang="en-CA" dirty="0">
                <a:solidFill>
                  <a:schemeClr val="bg1"/>
                </a:solidFill>
              </a:rPr>
              <a:t>We make sure to thoroughly test our code and keep our writing practices in line with industry standard</a:t>
            </a:r>
          </a:p>
        </p:txBody>
      </p:sp>
      <p:pic>
        <p:nvPicPr>
          <p:cNvPr id="5" name="Picture 4">
            <a:extLst>
              <a:ext uri="{FF2B5EF4-FFF2-40B4-BE49-F238E27FC236}">
                <a16:creationId xmlns:a16="http://schemas.microsoft.com/office/drawing/2014/main" id="{C3667B46-39E2-71B6-2C87-4019A219DD77}"/>
              </a:ext>
            </a:extLst>
          </p:cNvPr>
          <p:cNvPicPr>
            <a:picLocks noChangeAspect="1"/>
          </p:cNvPicPr>
          <p:nvPr/>
        </p:nvPicPr>
        <p:blipFill>
          <a:blip r:embed="rId2"/>
          <a:stretch>
            <a:fillRect/>
          </a:stretch>
        </p:blipFill>
        <p:spPr>
          <a:xfrm>
            <a:off x="6046270" y="1111641"/>
            <a:ext cx="3980322" cy="4655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86580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C23B-C163-7515-BD55-E8980F7C814B}"/>
              </a:ext>
            </a:extLst>
          </p:cNvPr>
          <p:cNvSpPr>
            <a:spLocks noGrp="1"/>
          </p:cNvSpPr>
          <p:nvPr>
            <p:ph type="title"/>
          </p:nvPr>
        </p:nvSpPr>
        <p:spPr/>
        <p:txBody>
          <a:bodyPr/>
          <a:lstStyle/>
          <a:p>
            <a:r>
              <a:rPr lang="en-CA" dirty="0"/>
              <a:t>Git-hub strategy</a:t>
            </a:r>
          </a:p>
        </p:txBody>
      </p:sp>
      <p:sp>
        <p:nvSpPr>
          <p:cNvPr id="3" name="Content Placeholder 2">
            <a:extLst>
              <a:ext uri="{FF2B5EF4-FFF2-40B4-BE49-F238E27FC236}">
                <a16:creationId xmlns:a16="http://schemas.microsoft.com/office/drawing/2014/main" id="{14B74E18-1BD8-2C00-FBF3-2D2B6D74882E}"/>
              </a:ext>
            </a:extLst>
          </p:cNvPr>
          <p:cNvSpPr>
            <a:spLocks noGrp="1"/>
          </p:cNvSpPr>
          <p:nvPr>
            <p:ph idx="1"/>
          </p:nvPr>
        </p:nvSpPr>
        <p:spPr/>
        <p:txBody>
          <a:bodyPr/>
          <a:lstStyle/>
          <a:p>
            <a:r>
              <a:rPr lang="en-US" dirty="0"/>
              <a:t>Our approach to the contribution of the project on GitHub starts with setting a time in the day when each member will work on the project. Each member books a time in the week where they alone will work and clone the project. In this period all other members can answer any questions the member working on the software has about any previous code or contributions. Once a member implements their code, they will commit the code with an accurate description of the changes made. We work on the deliverable chronically and don't skip a step. Once all tasks for the day and week have been completed each member will clone the repository and perform tests and quality control, exploiting the app to find possible bugs and fixing them.</a:t>
            </a:r>
            <a:endParaRPr lang="en-CA" dirty="0"/>
          </a:p>
        </p:txBody>
      </p:sp>
    </p:spTree>
    <p:extLst>
      <p:ext uri="{BB962C8B-B14F-4D97-AF65-F5344CB8AC3E}">
        <p14:creationId xmlns:p14="http://schemas.microsoft.com/office/powerpoint/2010/main" val="1047788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DE533A84-6A1D-E99B-AE8C-9AC47EBB475B}"/>
              </a:ext>
            </a:extLst>
          </p:cNvPr>
          <p:cNvSpPr>
            <a:spLocks noGrp="1"/>
          </p:cNvSpPr>
          <p:nvPr>
            <p:ph type="title"/>
          </p:nvPr>
        </p:nvSpPr>
        <p:spPr>
          <a:xfrm>
            <a:off x="601255" y="1964167"/>
            <a:ext cx="3409783" cy="1013800"/>
          </a:xfrm>
        </p:spPr>
        <p:txBody>
          <a:bodyPr>
            <a:normAutofit/>
          </a:bodyPr>
          <a:lstStyle/>
          <a:p>
            <a:r>
              <a:rPr lang="en-CA" dirty="0"/>
              <a:t>Business model Canvas</a:t>
            </a:r>
          </a:p>
        </p:txBody>
      </p:sp>
      <p:sp>
        <p:nvSpPr>
          <p:cNvPr id="3" name="Content Placeholder 2">
            <a:extLst>
              <a:ext uri="{FF2B5EF4-FFF2-40B4-BE49-F238E27FC236}">
                <a16:creationId xmlns:a16="http://schemas.microsoft.com/office/drawing/2014/main" id="{16E3C44F-124A-F959-71FB-DD46748ED9FD}"/>
              </a:ext>
            </a:extLst>
          </p:cNvPr>
          <p:cNvSpPr>
            <a:spLocks noGrp="1"/>
          </p:cNvSpPr>
          <p:nvPr>
            <p:ph idx="1"/>
          </p:nvPr>
        </p:nvSpPr>
        <p:spPr>
          <a:xfrm>
            <a:off x="601255" y="1964168"/>
            <a:ext cx="3409782" cy="4036582"/>
          </a:xfrm>
        </p:spPr>
        <p:txBody>
          <a:bodyPr>
            <a:normAutofit/>
          </a:bodyPr>
          <a:lstStyle/>
          <a:p>
            <a:endParaRPr lang="en-CA">
              <a:solidFill>
                <a:schemeClr val="bg1"/>
              </a:solidFill>
            </a:endParaRPr>
          </a:p>
        </p:txBody>
      </p:sp>
      <p:pic>
        <p:nvPicPr>
          <p:cNvPr id="2050" name="Picture 2">
            <a:extLst>
              <a:ext uri="{FF2B5EF4-FFF2-40B4-BE49-F238E27FC236}">
                <a16:creationId xmlns:a16="http://schemas.microsoft.com/office/drawing/2014/main" id="{2F569B77-5E21-3F38-9485-008B6DBAC0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443696"/>
            <a:ext cx="6489819" cy="399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47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01B8B02-7728-909A-12F8-0A8DB586D846}"/>
              </a:ext>
            </a:extLst>
          </p:cNvPr>
          <p:cNvSpPr>
            <a:spLocks noGrp="1"/>
          </p:cNvSpPr>
          <p:nvPr>
            <p:ph type="title"/>
          </p:nvPr>
        </p:nvSpPr>
        <p:spPr>
          <a:xfrm>
            <a:off x="601255" y="702156"/>
            <a:ext cx="3409783" cy="1013800"/>
          </a:xfrm>
        </p:spPr>
        <p:txBody>
          <a:bodyPr>
            <a:normAutofit/>
          </a:bodyPr>
          <a:lstStyle/>
          <a:p>
            <a:r>
              <a:rPr lang="en-CA" dirty="0"/>
              <a:t>Sprint Dashboard</a:t>
            </a:r>
          </a:p>
        </p:txBody>
      </p:sp>
      <p:sp>
        <p:nvSpPr>
          <p:cNvPr id="3" name="Content Placeholder 2">
            <a:extLst>
              <a:ext uri="{FF2B5EF4-FFF2-40B4-BE49-F238E27FC236}">
                <a16:creationId xmlns:a16="http://schemas.microsoft.com/office/drawing/2014/main" id="{128D50E5-F74D-A9CB-5DD3-838F3D794E49}"/>
              </a:ext>
            </a:extLst>
          </p:cNvPr>
          <p:cNvSpPr>
            <a:spLocks noGrp="1"/>
          </p:cNvSpPr>
          <p:nvPr>
            <p:ph idx="1"/>
          </p:nvPr>
        </p:nvSpPr>
        <p:spPr>
          <a:xfrm>
            <a:off x="601255" y="1964168"/>
            <a:ext cx="3409782" cy="4036582"/>
          </a:xfrm>
        </p:spPr>
        <p:txBody>
          <a:bodyPr>
            <a:normAutofit/>
          </a:bodyPr>
          <a:lstStyle/>
          <a:p>
            <a:r>
              <a:rPr lang="en-CA" dirty="0">
                <a:solidFill>
                  <a:schemeClr val="bg1"/>
                </a:solidFill>
              </a:rPr>
              <a:t>Overview of the epic for sprint 4 along with the stories and tasks.</a:t>
            </a:r>
          </a:p>
        </p:txBody>
      </p:sp>
      <p:pic>
        <p:nvPicPr>
          <p:cNvPr id="5" name="Picture 4">
            <a:extLst>
              <a:ext uri="{FF2B5EF4-FFF2-40B4-BE49-F238E27FC236}">
                <a16:creationId xmlns:a16="http://schemas.microsoft.com/office/drawing/2014/main" id="{92D11CA8-4876-4C80-16CD-D0FDA1D8FD56}"/>
              </a:ext>
            </a:extLst>
          </p:cNvPr>
          <p:cNvPicPr>
            <a:picLocks noChangeAspect="1"/>
          </p:cNvPicPr>
          <p:nvPr/>
        </p:nvPicPr>
        <p:blipFill>
          <a:blip r:embed="rId2"/>
          <a:stretch>
            <a:fillRect/>
          </a:stretch>
        </p:blipFill>
        <p:spPr>
          <a:xfrm>
            <a:off x="4679113" y="1715956"/>
            <a:ext cx="6911632" cy="324846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3666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52E949-8C4B-400D-86F5-BC17BB392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7" name="Rectangle 26">
            <a:extLst>
              <a:ext uri="{FF2B5EF4-FFF2-40B4-BE49-F238E27FC236}">
                <a16:creationId xmlns:a16="http://schemas.microsoft.com/office/drawing/2014/main" id="{C5F32A9A-DB0A-486D-AB9B-38C96D782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9" name="Rectangle 28">
            <a:extLst>
              <a:ext uri="{FF2B5EF4-FFF2-40B4-BE49-F238E27FC236}">
                <a16:creationId xmlns:a16="http://schemas.microsoft.com/office/drawing/2014/main" id="{3DC37282-6825-4315-97BC-FBF347BC0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1" name="Rectangle 30">
            <a:extLst>
              <a:ext uri="{FF2B5EF4-FFF2-40B4-BE49-F238E27FC236}">
                <a16:creationId xmlns:a16="http://schemas.microsoft.com/office/drawing/2014/main" id="{F153A912-83A9-46BB-A233-6A4703520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32" name="Rectangle 31">
            <a:extLst>
              <a:ext uri="{FF2B5EF4-FFF2-40B4-BE49-F238E27FC236}">
                <a16:creationId xmlns:a16="http://schemas.microsoft.com/office/drawing/2014/main" id="{464F52C5-CC90-4BFA-84AD-47DFD30D6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362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E1578EE-AC37-4C94-98C6-4B322C670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CFF50CE-D566-9CEB-03C3-1287F2825952}"/>
              </a:ext>
            </a:extLst>
          </p:cNvPr>
          <p:cNvPicPr>
            <a:picLocks noGrp="1" noChangeAspect="1"/>
          </p:cNvPicPr>
          <p:nvPr>
            <p:ph idx="1"/>
          </p:nvPr>
        </p:nvPicPr>
        <p:blipFill>
          <a:blip r:embed="rId2"/>
          <a:stretch>
            <a:fillRect/>
          </a:stretch>
        </p:blipFill>
        <p:spPr>
          <a:xfrm>
            <a:off x="4541841" y="935098"/>
            <a:ext cx="3152065" cy="185183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AB8AB23-17E6-03A8-714F-644E9768AFA9}"/>
              </a:ext>
            </a:extLst>
          </p:cNvPr>
          <p:cNvPicPr>
            <a:picLocks noChangeAspect="1"/>
          </p:cNvPicPr>
          <p:nvPr/>
        </p:nvPicPr>
        <p:blipFill>
          <a:blip r:embed="rId3"/>
          <a:stretch>
            <a:fillRect/>
          </a:stretch>
        </p:blipFill>
        <p:spPr>
          <a:xfrm>
            <a:off x="446532" y="4400637"/>
            <a:ext cx="7247374" cy="1377000"/>
          </a:xfrm>
          <a:prstGeom prst="rect">
            <a:avLst/>
          </a:prstGeom>
        </p:spPr>
      </p:pic>
      <p:sp>
        <p:nvSpPr>
          <p:cNvPr id="26" name="Rectangle 25">
            <a:extLst>
              <a:ext uri="{FF2B5EF4-FFF2-40B4-BE49-F238E27FC236}">
                <a16:creationId xmlns:a16="http://schemas.microsoft.com/office/drawing/2014/main" id="{0055CAD6-F214-46F5-8689-93CBDA71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40" y="638175"/>
            <a:ext cx="3709227" cy="57523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67DE91E0-ABE5-24C6-C207-DC917FEA7A69}"/>
              </a:ext>
            </a:extLst>
          </p:cNvPr>
          <p:cNvSpPr>
            <a:spLocks noGrp="1"/>
          </p:cNvSpPr>
          <p:nvPr>
            <p:ph type="title"/>
          </p:nvPr>
        </p:nvSpPr>
        <p:spPr>
          <a:xfrm>
            <a:off x="8296274" y="1656292"/>
            <a:ext cx="3150659" cy="2085869"/>
          </a:xfrm>
        </p:spPr>
        <p:txBody>
          <a:bodyPr vert="horz" lIns="91440" tIns="45720" rIns="91440" bIns="45720" rtlCol="0" anchor="b">
            <a:normAutofit/>
          </a:bodyPr>
          <a:lstStyle/>
          <a:p>
            <a:r>
              <a:rPr lang="en-US" sz="3600">
                <a:solidFill>
                  <a:srgbClr val="FFFFFF"/>
                </a:solidFill>
              </a:rPr>
              <a:t>A detailed view</a:t>
            </a:r>
          </a:p>
        </p:txBody>
      </p:sp>
      <p:pic>
        <p:nvPicPr>
          <p:cNvPr id="7" name="Picture 6" descr="A screenshot of a computer&#10;&#10;Description automatically generated">
            <a:extLst>
              <a:ext uri="{FF2B5EF4-FFF2-40B4-BE49-F238E27FC236}">
                <a16:creationId xmlns:a16="http://schemas.microsoft.com/office/drawing/2014/main" id="{57A53071-6B6B-C480-BD36-773D67D73549}"/>
              </a:ext>
            </a:extLst>
          </p:cNvPr>
          <p:cNvPicPr>
            <a:picLocks noChangeAspect="1"/>
          </p:cNvPicPr>
          <p:nvPr/>
        </p:nvPicPr>
        <p:blipFill>
          <a:blip r:embed="rId4"/>
          <a:stretch>
            <a:fillRect/>
          </a:stretch>
        </p:blipFill>
        <p:spPr>
          <a:xfrm>
            <a:off x="89078" y="1205711"/>
            <a:ext cx="4054427" cy="1581225"/>
          </a:xfrm>
          <a:prstGeom prst="rect">
            <a:avLst/>
          </a:prstGeom>
        </p:spPr>
      </p:pic>
      <p:sp>
        <p:nvSpPr>
          <p:cNvPr id="28" name="Rectangle 27">
            <a:extLst>
              <a:ext uri="{FF2B5EF4-FFF2-40B4-BE49-F238E27FC236}">
                <a16:creationId xmlns:a16="http://schemas.microsoft.com/office/drawing/2014/main" id="{F2A33DE3-FEF0-4DFE-9792-F2E4F5A13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2" y="3387765"/>
            <a:ext cx="7497731" cy="841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8F305D9-36FC-424E-A383-F1B407005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9412" y="638175"/>
            <a:ext cx="82296" cy="2790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9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432C7ED9-F01D-DBA1-73C2-5069CF8FD9FF}"/>
              </a:ext>
            </a:extLst>
          </p:cNvPr>
          <p:cNvSpPr>
            <a:spLocks noGrp="1"/>
          </p:cNvSpPr>
          <p:nvPr>
            <p:ph type="title"/>
          </p:nvPr>
        </p:nvSpPr>
        <p:spPr>
          <a:xfrm>
            <a:off x="601255" y="702156"/>
            <a:ext cx="3409783" cy="1013800"/>
          </a:xfrm>
        </p:spPr>
        <p:txBody>
          <a:bodyPr>
            <a:normAutofit/>
          </a:bodyPr>
          <a:lstStyle/>
          <a:p>
            <a:r>
              <a:rPr lang="en-CA" dirty="0"/>
              <a:t>App Features</a:t>
            </a:r>
          </a:p>
        </p:txBody>
      </p:sp>
      <p:sp>
        <p:nvSpPr>
          <p:cNvPr id="3" name="Content Placeholder 2">
            <a:extLst>
              <a:ext uri="{FF2B5EF4-FFF2-40B4-BE49-F238E27FC236}">
                <a16:creationId xmlns:a16="http://schemas.microsoft.com/office/drawing/2014/main" id="{E549A3E9-80C8-CBA7-034A-1ED72637B917}"/>
              </a:ext>
            </a:extLst>
          </p:cNvPr>
          <p:cNvSpPr>
            <a:spLocks noGrp="1"/>
          </p:cNvSpPr>
          <p:nvPr>
            <p:ph idx="1"/>
          </p:nvPr>
        </p:nvSpPr>
        <p:spPr>
          <a:xfrm>
            <a:off x="601255" y="1964168"/>
            <a:ext cx="3409782" cy="4036582"/>
          </a:xfrm>
        </p:spPr>
        <p:txBody>
          <a:bodyPr>
            <a:normAutofit/>
          </a:bodyPr>
          <a:lstStyle/>
          <a:p>
            <a:r>
              <a:rPr lang="en-CA">
                <a:solidFill>
                  <a:schemeClr val="bg1"/>
                </a:solidFill>
              </a:rPr>
              <a:t>Realtime data reading</a:t>
            </a:r>
          </a:p>
          <a:p>
            <a:r>
              <a:rPr lang="en-CA">
                <a:solidFill>
                  <a:schemeClr val="bg1"/>
                </a:solidFill>
              </a:rPr>
              <a:t>Mobile Bot Control</a:t>
            </a:r>
          </a:p>
          <a:p>
            <a:r>
              <a:rPr lang="en-CA">
                <a:solidFill>
                  <a:schemeClr val="bg1"/>
                </a:solidFill>
              </a:rPr>
              <a:t>Live Alert Feed</a:t>
            </a:r>
          </a:p>
          <a:p>
            <a:r>
              <a:rPr lang="en-CA">
                <a:solidFill>
                  <a:schemeClr val="bg1"/>
                </a:solidFill>
              </a:rPr>
              <a:t>Location Mapping relative to user</a:t>
            </a:r>
          </a:p>
          <a:p>
            <a:endParaRPr lang="en-CA">
              <a:solidFill>
                <a:schemeClr val="bg1"/>
              </a:solidFill>
            </a:endParaRPr>
          </a:p>
        </p:txBody>
      </p:sp>
      <p:pic>
        <p:nvPicPr>
          <p:cNvPr id="6" name="Picture 5" descr="A screenshot of a video game&#10;&#10;Description automatically generated">
            <a:extLst>
              <a:ext uri="{FF2B5EF4-FFF2-40B4-BE49-F238E27FC236}">
                <a16:creationId xmlns:a16="http://schemas.microsoft.com/office/drawing/2014/main" id="{654A6EF9-C709-808B-D545-6687B978802C}"/>
              </a:ext>
            </a:extLst>
          </p:cNvPr>
          <p:cNvPicPr>
            <a:picLocks noChangeAspect="1"/>
          </p:cNvPicPr>
          <p:nvPr/>
        </p:nvPicPr>
        <p:blipFill>
          <a:blip r:embed="rId2"/>
          <a:stretch>
            <a:fillRect/>
          </a:stretch>
        </p:blipFill>
        <p:spPr>
          <a:xfrm>
            <a:off x="6883199" y="614405"/>
            <a:ext cx="2317898" cy="5011672"/>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1698918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A36618DE-3027-1287-5375-98D490E6B806}"/>
              </a:ext>
            </a:extLst>
          </p:cNvPr>
          <p:cNvSpPr>
            <a:spLocks noGrp="1"/>
          </p:cNvSpPr>
          <p:nvPr>
            <p:ph type="title"/>
          </p:nvPr>
        </p:nvSpPr>
        <p:spPr>
          <a:xfrm>
            <a:off x="4401850" y="702156"/>
            <a:ext cx="7208958" cy="1013800"/>
          </a:xfrm>
        </p:spPr>
        <p:txBody>
          <a:bodyPr>
            <a:normAutofit/>
          </a:bodyPr>
          <a:lstStyle/>
          <a:p>
            <a:r>
              <a:rPr lang="en-CA" dirty="0"/>
              <a:t>App screens – login screen</a:t>
            </a:r>
          </a:p>
        </p:txBody>
      </p:sp>
      <p:pic>
        <p:nvPicPr>
          <p:cNvPr id="5" name="Picture 4" descr="A screenshot of a computer screen&#10;&#10;Description automatically generated">
            <a:extLst>
              <a:ext uri="{FF2B5EF4-FFF2-40B4-BE49-F238E27FC236}">
                <a16:creationId xmlns:a16="http://schemas.microsoft.com/office/drawing/2014/main" id="{814A64DE-5837-1133-3415-C073C6762A46}"/>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6A1F461B-5E6D-4444-9F60-BBFCB8AEFB90}"/>
              </a:ext>
            </a:extLst>
          </p:cNvPr>
          <p:cNvSpPr>
            <a:spLocks noGrp="1"/>
          </p:cNvSpPr>
          <p:nvPr>
            <p:ph idx="1"/>
          </p:nvPr>
        </p:nvSpPr>
        <p:spPr>
          <a:xfrm>
            <a:off x="4401849" y="2180496"/>
            <a:ext cx="7208957" cy="4045683"/>
          </a:xfrm>
        </p:spPr>
        <p:txBody>
          <a:bodyPr>
            <a:normAutofit/>
          </a:bodyPr>
          <a:lstStyle/>
          <a:p>
            <a:r>
              <a:rPr lang="en-CA" sz="2000" dirty="0">
                <a:solidFill>
                  <a:schemeClr val="tx1"/>
                </a:solidFill>
              </a:rPr>
              <a:t>Login</a:t>
            </a:r>
          </a:p>
          <a:p>
            <a:pPr lvl="1"/>
            <a:r>
              <a:rPr lang="en-CA" sz="1800" dirty="0"/>
              <a:t>We have implemented a user specific model by allowing the user to register and login within the app itself. The user can also use Google if they wish.</a:t>
            </a:r>
          </a:p>
        </p:txBody>
      </p:sp>
    </p:spTree>
    <p:extLst>
      <p:ext uri="{BB962C8B-B14F-4D97-AF65-F5344CB8AC3E}">
        <p14:creationId xmlns:p14="http://schemas.microsoft.com/office/powerpoint/2010/main" val="135537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98770B8-5EB6-97EB-AE12-CAFA0C655B51}"/>
              </a:ext>
            </a:extLst>
          </p:cNvPr>
          <p:cNvSpPr>
            <a:spLocks noGrp="1"/>
          </p:cNvSpPr>
          <p:nvPr>
            <p:ph type="title"/>
          </p:nvPr>
        </p:nvSpPr>
        <p:spPr>
          <a:xfrm>
            <a:off x="4401850" y="702156"/>
            <a:ext cx="7208958" cy="1013800"/>
          </a:xfrm>
        </p:spPr>
        <p:txBody>
          <a:bodyPr>
            <a:normAutofit/>
          </a:bodyPr>
          <a:lstStyle/>
          <a:p>
            <a:r>
              <a:rPr lang="en-CA" dirty="0"/>
              <a:t>App screens - Dashboard</a:t>
            </a:r>
          </a:p>
        </p:txBody>
      </p:sp>
      <p:sp>
        <p:nvSpPr>
          <p:cNvPr id="9" name="Content Placeholder 8">
            <a:extLst>
              <a:ext uri="{FF2B5EF4-FFF2-40B4-BE49-F238E27FC236}">
                <a16:creationId xmlns:a16="http://schemas.microsoft.com/office/drawing/2014/main" id="{46916A0D-D50F-9939-1E61-452BA1F84F32}"/>
              </a:ext>
            </a:extLst>
          </p:cNvPr>
          <p:cNvSpPr>
            <a:spLocks noGrp="1"/>
          </p:cNvSpPr>
          <p:nvPr>
            <p:ph idx="1"/>
          </p:nvPr>
        </p:nvSpPr>
        <p:spPr>
          <a:xfrm>
            <a:off x="4401849" y="2180496"/>
            <a:ext cx="7208957" cy="4045683"/>
          </a:xfrm>
        </p:spPr>
        <p:txBody>
          <a:bodyPr>
            <a:normAutofit/>
          </a:bodyPr>
          <a:lstStyle/>
          <a:p>
            <a:r>
              <a:rPr lang="en-US" dirty="0">
                <a:solidFill>
                  <a:schemeClr val="tx1"/>
                </a:solidFill>
              </a:rPr>
              <a:t>Dashboard</a:t>
            </a:r>
          </a:p>
          <a:p>
            <a:pPr lvl="1"/>
            <a:r>
              <a:rPr lang="en-US" dirty="0"/>
              <a:t>Here you will find that we have included a simple and clean UI design to give the user access to the dashboard and the various controls and features of the CEB</a:t>
            </a:r>
          </a:p>
        </p:txBody>
      </p:sp>
      <p:pic>
        <p:nvPicPr>
          <p:cNvPr id="4" name="Picture 3" descr="A screenshot of a phone&#10;&#10;Description automatically generated">
            <a:extLst>
              <a:ext uri="{FF2B5EF4-FFF2-40B4-BE49-F238E27FC236}">
                <a16:creationId xmlns:a16="http://schemas.microsoft.com/office/drawing/2014/main" id="{A50395E4-2536-BCFF-4807-95F5B331C442}"/>
              </a:ext>
            </a:extLst>
          </p:cNvPr>
          <p:cNvPicPr>
            <a:picLocks noChangeAspect="1"/>
          </p:cNvPicPr>
          <p:nvPr/>
        </p:nvPicPr>
        <p:blipFill>
          <a:blip r:embed="rId2"/>
          <a:stretch>
            <a:fillRect/>
          </a:stretch>
        </p:blipFill>
        <p:spPr>
          <a:xfrm>
            <a:off x="981349" y="930048"/>
            <a:ext cx="2306725" cy="4997904"/>
          </a:xfrm>
          <a:prstGeom prst="rect">
            <a:avLst/>
          </a:prstGeom>
          <a:ln>
            <a:noFill/>
          </a:ln>
          <a:effectLst>
            <a:reflection blurRad="6350" stA="52000" endA="300" endPos="35000" dir="5400000" sy="-100000" algn="bl" rotWithShape="0"/>
          </a:effectLst>
          <a:scene3d>
            <a:camera prst="orthographicFront">
              <a:rot lat="0" lon="0" rev="0"/>
            </a:camera>
            <a:lightRig rig="contrasting" dir="t">
              <a:rot lat="0" lon="0" rev="7800000"/>
            </a:lightRig>
          </a:scene3d>
          <a:sp3d>
            <a:bevelT w="139700" h="139700"/>
          </a:sp3d>
        </p:spPr>
      </p:pic>
    </p:spTree>
    <p:extLst>
      <p:ext uri="{BB962C8B-B14F-4D97-AF65-F5344CB8AC3E}">
        <p14:creationId xmlns:p14="http://schemas.microsoft.com/office/powerpoint/2010/main" val="3251140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D1F10CF-1F3D-B2AD-034C-6E4CE9A8AD69}"/>
              </a:ext>
            </a:extLst>
          </p:cNvPr>
          <p:cNvSpPr>
            <a:spLocks noGrp="1"/>
          </p:cNvSpPr>
          <p:nvPr>
            <p:ph type="title"/>
          </p:nvPr>
        </p:nvSpPr>
        <p:spPr>
          <a:xfrm>
            <a:off x="4401850" y="702156"/>
            <a:ext cx="7208958" cy="1013800"/>
          </a:xfrm>
        </p:spPr>
        <p:txBody>
          <a:bodyPr>
            <a:normAutofit/>
          </a:bodyPr>
          <a:lstStyle/>
          <a:p>
            <a:r>
              <a:rPr lang="en-CA" dirty="0"/>
              <a:t>App screens – Realtime Database</a:t>
            </a:r>
          </a:p>
        </p:txBody>
      </p:sp>
      <p:pic>
        <p:nvPicPr>
          <p:cNvPr id="7" name="Picture 6" descr="A screenshot of a phone&#10;&#10;Description automatically generated">
            <a:extLst>
              <a:ext uri="{FF2B5EF4-FFF2-40B4-BE49-F238E27FC236}">
                <a16:creationId xmlns:a16="http://schemas.microsoft.com/office/drawing/2014/main" id="{D77279F4-AB86-EE1B-6462-98E18752A3C6}"/>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66E79AD-DA0E-B660-931F-FF1505FBEF3B}"/>
              </a:ext>
            </a:extLst>
          </p:cNvPr>
          <p:cNvSpPr>
            <a:spLocks noGrp="1"/>
          </p:cNvSpPr>
          <p:nvPr>
            <p:ph idx="1"/>
          </p:nvPr>
        </p:nvSpPr>
        <p:spPr>
          <a:xfrm>
            <a:off x="4401849" y="2180496"/>
            <a:ext cx="7208957" cy="4045683"/>
          </a:xfrm>
        </p:spPr>
        <p:txBody>
          <a:bodyPr>
            <a:normAutofit/>
          </a:bodyPr>
          <a:lstStyle/>
          <a:p>
            <a:r>
              <a:rPr lang="en-CA"/>
              <a:t>Realtime Data Reading</a:t>
            </a:r>
          </a:p>
          <a:p>
            <a:pPr lvl="1"/>
            <a:r>
              <a:rPr lang="en-CA"/>
              <a:t>We have implemented a data system that gives accurate readings of the CEB’s surroundings in real-time for the user to evaluate.</a:t>
            </a:r>
          </a:p>
        </p:txBody>
      </p:sp>
    </p:spTree>
    <p:extLst>
      <p:ext uri="{BB962C8B-B14F-4D97-AF65-F5344CB8AC3E}">
        <p14:creationId xmlns:p14="http://schemas.microsoft.com/office/powerpoint/2010/main" val="191264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5CA2C26-EDB9-AC9E-1A76-0936C90B21DF}"/>
              </a:ext>
            </a:extLst>
          </p:cNvPr>
          <p:cNvSpPr>
            <a:spLocks noGrp="1"/>
          </p:cNvSpPr>
          <p:nvPr>
            <p:ph type="title"/>
          </p:nvPr>
        </p:nvSpPr>
        <p:spPr>
          <a:xfrm>
            <a:off x="4401850" y="702156"/>
            <a:ext cx="7208958" cy="1013800"/>
          </a:xfrm>
        </p:spPr>
        <p:txBody>
          <a:bodyPr>
            <a:normAutofit/>
          </a:bodyPr>
          <a:lstStyle/>
          <a:p>
            <a:r>
              <a:rPr lang="en-CA" dirty="0"/>
              <a:t>App screens - Alerts</a:t>
            </a:r>
          </a:p>
        </p:txBody>
      </p:sp>
      <p:pic>
        <p:nvPicPr>
          <p:cNvPr id="5" name="Picture 4" descr="A screenshot of a computer&#10;&#10;Description automatically generated">
            <a:extLst>
              <a:ext uri="{FF2B5EF4-FFF2-40B4-BE49-F238E27FC236}">
                <a16:creationId xmlns:a16="http://schemas.microsoft.com/office/drawing/2014/main" id="{AA54F770-4C31-9CBC-EBA6-A61856BC3700}"/>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08ED1585-BA41-7883-9278-9CACD40BD601}"/>
              </a:ext>
            </a:extLst>
          </p:cNvPr>
          <p:cNvSpPr>
            <a:spLocks noGrp="1"/>
          </p:cNvSpPr>
          <p:nvPr>
            <p:ph idx="1"/>
          </p:nvPr>
        </p:nvSpPr>
        <p:spPr>
          <a:xfrm>
            <a:off x="4401849" y="2180496"/>
            <a:ext cx="7208957" cy="4045683"/>
          </a:xfrm>
        </p:spPr>
        <p:txBody>
          <a:bodyPr>
            <a:normAutofit/>
          </a:bodyPr>
          <a:lstStyle/>
          <a:p>
            <a:r>
              <a:rPr lang="en-CA" dirty="0">
                <a:solidFill>
                  <a:schemeClr val="tx1"/>
                </a:solidFill>
              </a:rPr>
              <a:t>Live Alerts</a:t>
            </a:r>
          </a:p>
          <a:p>
            <a:pPr lvl="1"/>
            <a:r>
              <a:rPr lang="en-CA" dirty="0"/>
              <a:t>As the CEB explores, it is bound to hit a couple of unpredictable obstacles and we have implemented an alert system so that the user is well informed and always ready for any situation.</a:t>
            </a:r>
          </a:p>
          <a:p>
            <a:pPr lvl="1"/>
            <a:r>
              <a:rPr lang="en-US" dirty="0"/>
              <a:t>This page for our app is dedicated to display alerts and critical messages. This encourages users to be able to check events at a moment's notice.</a:t>
            </a:r>
            <a:endParaRPr lang="en-CA" dirty="0"/>
          </a:p>
        </p:txBody>
      </p:sp>
    </p:spTree>
    <p:extLst>
      <p:ext uri="{BB962C8B-B14F-4D97-AF65-F5344CB8AC3E}">
        <p14:creationId xmlns:p14="http://schemas.microsoft.com/office/powerpoint/2010/main" val="397827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14C8542-5BC8-F5A6-AC05-4B4D88ACAC4C}"/>
              </a:ext>
            </a:extLst>
          </p:cNvPr>
          <p:cNvSpPr>
            <a:spLocks noGrp="1"/>
          </p:cNvSpPr>
          <p:nvPr>
            <p:ph type="title"/>
          </p:nvPr>
        </p:nvSpPr>
        <p:spPr>
          <a:xfrm>
            <a:off x="4401850" y="702156"/>
            <a:ext cx="7208958" cy="1013800"/>
          </a:xfrm>
        </p:spPr>
        <p:txBody>
          <a:bodyPr>
            <a:normAutofit/>
          </a:bodyPr>
          <a:lstStyle/>
          <a:p>
            <a:r>
              <a:rPr lang="en-CA" dirty="0"/>
              <a:t>App screens – Camera Feed	</a:t>
            </a:r>
          </a:p>
        </p:txBody>
      </p:sp>
      <p:pic>
        <p:nvPicPr>
          <p:cNvPr id="9" name="Picture 8" descr="A screenshot of a video game&#10;&#10;Description automatically generated">
            <a:extLst>
              <a:ext uri="{FF2B5EF4-FFF2-40B4-BE49-F238E27FC236}">
                <a16:creationId xmlns:a16="http://schemas.microsoft.com/office/drawing/2014/main" id="{73E2C986-BFA8-FCB2-F6A8-892596E42824}"/>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22EBB5B2-A505-73AE-751A-0CF41890F364}"/>
              </a:ext>
            </a:extLst>
          </p:cNvPr>
          <p:cNvSpPr>
            <a:spLocks noGrp="1"/>
          </p:cNvSpPr>
          <p:nvPr>
            <p:ph idx="1"/>
          </p:nvPr>
        </p:nvSpPr>
        <p:spPr>
          <a:xfrm>
            <a:off x="4401849" y="2180496"/>
            <a:ext cx="7208957" cy="4045683"/>
          </a:xfrm>
        </p:spPr>
        <p:txBody>
          <a:bodyPr>
            <a:normAutofit/>
          </a:bodyPr>
          <a:lstStyle/>
          <a:p>
            <a:r>
              <a:rPr lang="en-CA" sz="2000" dirty="0">
                <a:solidFill>
                  <a:schemeClr val="tx1"/>
                </a:solidFill>
              </a:rPr>
              <a:t>Camera:</a:t>
            </a:r>
          </a:p>
          <a:p>
            <a:pPr lvl="1"/>
            <a:r>
              <a:rPr lang="en-CA" sz="1800" dirty="0"/>
              <a:t>To elevate the experience even further and take full control of the CEB, we have added a competitive camera feature. This feature’s purpose is to get live feed from the CEB and control it in real time. It includes movement functions as well.</a:t>
            </a:r>
          </a:p>
        </p:txBody>
      </p:sp>
    </p:spTree>
    <p:extLst>
      <p:ext uri="{BB962C8B-B14F-4D97-AF65-F5344CB8AC3E}">
        <p14:creationId xmlns:p14="http://schemas.microsoft.com/office/powerpoint/2010/main" val="957363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7B8BB2A-7231-9060-31FC-13043D7929EC}"/>
              </a:ext>
            </a:extLst>
          </p:cNvPr>
          <p:cNvSpPr>
            <a:spLocks noGrp="1"/>
          </p:cNvSpPr>
          <p:nvPr>
            <p:ph type="title"/>
          </p:nvPr>
        </p:nvSpPr>
        <p:spPr>
          <a:xfrm>
            <a:off x="4401850" y="702156"/>
            <a:ext cx="7208958" cy="1013800"/>
          </a:xfrm>
        </p:spPr>
        <p:txBody>
          <a:bodyPr>
            <a:normAutofit/>
          </a:bodyPr>
          <a:lstStyle/>
          <a:p>
            <a:r>
              <a:rPr lang="en-CA" dirty="0"/>
              <a:t>App screens – Maps and relative location</a:t>
            </a:r>
          </a:p>
        </p:txBody>
      </p:sp>
      <p:pic>
        <p:nvPicPr>
          <p:cNvPr id="5" name="Picture 4" descr="A map of a city&#10;&#10;Description automatically generated">
            <a:extLst>
              <a:ext uri="{FF2B5EF4-FFF2-40B4-BE49-F238E27FC236}">
                <a16:creationId xmlns:a16="http://schemas.microsoft.com/office/drawing/2014/main" id="{0DE67065-37A2-BACE-ECF0-4832D3E8DFB2}"/>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A1700EB-8A81-3ABA-4E4E-986B34FBC73D}"/>
              </a:ext>
            </a:extLst>
          </p:cNvPr>
          <p:cNvSpPr>
            <a:spLocks noGrp="1"/>
          </p:cNvSpPr>
          <p:nvPr>
            <p:ph idx="1"/>
          </p:nvPr>
        </p:nvSpPr>
        <p:spPr>
          <a:xfrm>
            <a:off x="4401849" y="2180496"/>
            <a:ext cx="7208957" cy="4045683"/>
          </a:xfrm>
        </p:spPr>
        <p:txBody>
          <a:bodyPr>
            <a:normAutofit/>
          </a:bodyPr>
          <a:lstStyle/>
          <a:p>
            <a:r>
              <a:rPr lang="en-CA" sz="2000" dirty="0"/>
              <a:t>Location Details</a:t>
            </a:r>
          </a:p>
          <a:p>
            <a:pPr lvl="1"/>
            <a:r>
              <a:rPr lang="en-CA" sz="1800" dirty="0"/>
              <a:t>One of our leading features is location tracking. This feature allows the user to track the CEB to its exact location to make sure it is where it is supposed to be and makes it an ease to map the cave.</a:t>
            </a:r>
          </a:p>
        </p:txBody>
      </p:sp>
    </p:spTree>
    <p:extLst>
      <p:ext uri="{BB962C8B-B14F-4D97-AF65-F5344CB8AC3E}">
        <p14:creationId xmlns:p14="http://schemas.microsoft.com/office/powerpoint/2010/main" val="2313133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F7E5D3F5-4270-B80D-400F-6944E605C32A}"/>
              </a:ext>
            </a:extLst>
          </p:cNvPr>
          <p:cNvSpPr>
            <a:spLocks noGrp="1"/>
          </p:cNvSpPr>
          <p:nvPr>
            <p:ph type="title"/>
          </p:nvPr>
        </p:nvSpPr>
        <p:spPr>
          <a:xfrm>
            <a:off x="4401850" y="702156"/>
            <a:ext cx="7208958" cy="1013800"/>
          </a:xfrm>
        </p:spPr>
        <p:txBody>
          <a:bodyPr>
            <a:normAutofit/>
          </a:bodyPr>
          <a:lstStyle/>
          <a:p>
            <a:r>
              <a:rPr lang="en-CA" dirty="0"/>
              <a:t>App screens – feedback </a:t>
            </a:r>
          </a:p>
        </p:txBody>
      </p:sp>
      <p:pic>
        <p:nvPicPr>
          <p:cNvPr id="5" name="Picture 4" descr="A screenshot of a phone&#10;&#10;Description automatically generated">
            <a:extLst>
              <a:ext uri="{FF2B5EF4-FFF2-40B4-BE49-F238E27FC236}">
                <a16:creationId xmlns:a16="http://schemas.microsoft.com/office/drawing/2014/main" id="{B0F0E219-8A19-CC98-6C99-72279B193327}"/>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B2F1DA89-3653-3CE7-2FE0-344769B6210B}"/>
              </a:ext>
            </a:extLst>
          </p:cNvPr>
          <p:cNvSpPr>
            <a:spLocks noGrp="1"/>
          </p:cNvSpPr>
          <p:nvPr>
            <p:ph idx="1"/>
          </p:nvPr>
        </p:nvSpPr>
        <p:spPr>
          <a:xfrm>
            <a:off x="4401849" y="2180496"/>
            <a:ext cx="7208957" cy="4045683"/>
          </a:xfrm>
        </p:spPr>
        <p:txBody>
          <a:bodyPr>
            <a:normAutofit/>
          </a:bodyPr>
          <a:lstStyle/>
          <a:p>
            <a:r>
              <a:rPr lang="en-CA" dirty="0"/>
              <a:t>Feedback </a:t>
            </a:r>
          </a:p>
          <a:p>
            <a:pPr lvl="1"/>
            <a:r>
              <a:rPr lang="en-CA" dirty="0"/>
              <a:t>As an up-and-coming mega start-up, we care about feedback from our users the most. We dynamically and proactively introduce functions and features that align with our customer’s needs and try to provide to the fullest.</a:t>
            </a:r>
          </a:p>
        </p:txBody>
      </p:sp>
    </p:spTree>
    <p:extLst>
      <p:ext uri="{BB962C8B-B14F-4D97-AF65-F5344CB8AC3E}">
        <p14:creationId xmlns:p14="http://schemas.microsoft.com/office/powerpoint/2010/main" val="302392098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214</TotalTime>
  <Words>631</Words>
  <Application>Microsoft Office PowerPoint</Application>
  <PresentationFormat>Widescreen</PresentationFormat>
  <Paragraphs>53</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Gill Sans MT</vt:lpstr>
      <vt:lpstr>Wingdings 2</vt:lpstr>
      <vt:lpstr>Dividend</vt:lpstr>
      <vt:lpstr>Cave examination bot (CEB)</vt:lpstr>
      <vt:lpstr>App Features</vt:lpstr>
      <vt:lpstr>App screens – login screen</vt:lpstr>
      <vt:lpstr>App screens - Dashboard</vt:lpstr>
      <vt:lpstr>App screens – Realtime Database</vt:lpstr>
      <vt:lpstr>App screens - Alerts</vt:lpstr>
      <vt:lpstr>App screens – Camera Feed </vt:lpstr>
      <vt:lpstr>App screens – Maps and relative location</vt:lpstr>
      <vt:lpstr>App screens – feedback </vt:lpstr>
      <vt:lpstr>App screens – About us</vt:lpstr>
      <vt:lpstr>App screens – Local Data Review</vt:lpstr>
      <vt:lpstr>App flow</vt:lpstr>
      <vt:lpstr>Test cases</vt:lpstr>
      <vt:lpstr>Git-hub strategy</vt:lpstr>
      <vt:lpstr>Business model Canvas</vt:lpstr>
      <vt:lpstr>Sprint Dashboard</vt:lpstr>
      <vt:lpstr>A detailed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Cave examination bot (CEB)</dc:title>
  <dc:creator>Hassan Noorani</dc:creator>
  <cp:lastModifiedBy>Adrian Portal</cp:lastModifiedBy>
  <cp:revision>2</cp:revision>
  <dcterms:created xsi:type="dcterms:W3CDTF">2023-12-04T01:25:51Z</dcterms:created>
  <dcterms:modified xsi:type="dcterms:W3CDTF">2023-12-08T21:25:33Z</dcterms:modified>
</cp:coreProperties>
</file>